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73" r:id="rId14"/>
    <p:sldId id="270" r:id="rId15"/>
    <p:sldId id="268" r:id="rId16"/>
    <p:sldId id="269" r:id="rId17"/>
    <p:sldId id="271" r:id="rId18"/>
    <p:sldId id="272" r:id="rId19"/>
    <p:sldId id="274" r:id="rId20"/>
    <p:sldId id="277" r:id="rId21"/>
    <p:sldId id="281" r:id="rId22"/>
    <p:sldId id="282" r:id="rId23"/>
    <p:sldId id="280" r:id="rId24"/>
    <p:sldId id="276" r:id="rId25"/>
    <p:sldId id="275" r:id="rId26"/>
    <p:sldId id="288" r:id="rId27"/>
    <p:sldId id="289" r:id="rId28"/>
    <p:sldId id="290" r:id="rId29"/>
    <p:sldId id="283" r:id="rId30"/>
    <p:sldId id="284" r:id="rId31"/>
    <p:sldId id="285" r:id="rId32"/>
    <p:sldId id="286" r:id="rId33"/>
    <p:sldId id="287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321"/>
    <p:restoredTop sz="89148"/>
  </p:normalViewPr>
  <p:slideViewPr>
    <p:cSldViewPr snapToGrid="0" snapToObjects="1">
      <p:cViewPr varScale="1">
        <p:scale>
          <a:sx n="112" d="100"/>
          <a:sy n="112" d="100"/>
        </p:scale>
        <p:origin x="1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11.tiff>
</file>

<file path=ppt/media/image12.png>
</file>

<file path=ppt/media/image15.tiff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AE7BA2-73BD-124D-8477-509165AAB381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4DC22E-AD9F-DA4B-95E9-0CE09C5732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210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Drawbacks </a:t>
            </a:r>
            <a:r>
              <a:rPr lang="mr-IN" dirty="0"/>
              <a:t>–</a:t>
            </a:r>
            <a:r>
              <a:rPr lang="en-US" dirty="0"/>
              <a:t> only generates</a:t>
            </a:r>
            <a:r>
              <a:rPr lang="en-US" baseline="0" dirty="0"/>
              <a:t> binary outputs, weights and thresholds are all identical for all neurons.  No algorithm for learning or training.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4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\text{\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{in}}_j = \sum_{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=0}^n w_{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i,j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a_j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a_j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g(\text{\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{in}}_j 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19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\text{\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{in}}_j = \sum_{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=0}^n w_{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i,j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a_j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a_j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g(\text{\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textsl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{in}}_j )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6897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927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47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gradient descent</a:t>
            </a:r>
            <a:r>
              <a:rPr lang="en-US" baseline="0" dirty="0"/>
              <a:t> as mountain analogy.  with fog.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96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rectified linear unit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4DC22E-AD9F-DA4B-95E9-0CE09C57322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44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559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4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5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7307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13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5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73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85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98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357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778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98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E94EDD-C6B1-F54A-9FB8-529A9C70E247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B71EA-66A7-6A4B-AEA3-2CE48D59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99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073150"/>
            <a:ext cx="8534400" cy="47117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500" b="1" dirty="0">
                <a:solidFill>
                  <a:schemeClr val="bg1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</a:rPr>
              <a:t>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372421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83042"/>
            <a:ext cx="7886700" cy="3493920"/>
          </a:xfrm>
        </p:spPr>
        <p:txBody>
          <a:bodyPr>
            <a:normAutofit/>
          </a:bodyPr>
          <a:lstStyle/>
          <a:p>
            <a:r>
              <a:rPr lang="en-US" dirty="0"/>
              <a:t>The function g is typically either a hard threshold function or the logistic function: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401" y="0"/>
            <a:ext cx="6101359" cy="24635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57" y="3837106"/>
            <a:ext cx="2047373" cy="23398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6726" y="3837106"/>
            <a:ext cx="2047374" cy="233985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83242" y="2886477"/>
            <a:ext cx="5354841" cy="37429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3659" y="3109537"/>
            <a:ext cx="1170796" cy="751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62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basic types of networks.</a:t>
            </a:r>
          </a:p>
          <a:p>
            <a:pPr lvl="1"/>
            <a:r>
              <a:rPr lang="en-US" dirty="0"/>
              <a:t>Feed-forward: Links are only in one direction (DAG).</a:t>
            </a:r>
          </a:p>
          <a:p>
            <a:pPr lvl="1"/>
            <a:r>
              <a:rPr lang="en-US" dirty="0"/>
              <a:t>Recurrent: Allows outputs to feed back into inputs.</a:t>
            </a:r>
          </a:p>
          <a:p>
            <a:pPr lvl="2"/>
            <a:r>
              <a:rPr lang="en-US" dirty="0"/>
              <a:t>System may reach a steady state or may exhibit oscillations or chaotic behavior.</a:t>
            </a:r>
          </a:p>
          <a:p>
            <a:r>
              <a:rPr lang="en-US" dirty="0"/>
              <a:t>Feed-forward networks are usually arranged in layers, where each layer only receives input from the previous layer.</a:t>
            </a:r>
          </a:p>
          <a:p>
            <a:pPr lvl="1"/>
            <a:r>
              <a:rPr lang="en-US" dirty="0"/>
              <a:t>Single layer </a:t>
            </a:r>
            <a:r>
              <a:rPr lang="mr-IN" dirty="0"/>
              <a:t>–</a:t>
            </a:r>
            <a:r>
              <a:rPr lang="en-US" dirty="0"/>
              <a:t> all inputs connected directly to outputs</a:t>
            </a:r>
          </a:p>
          <a:p>
            <a:pPr lvl="1"/>
            <a:r>
              <a:rPr lang="en-US" dirty="0"/>
              <a:t>Multi-layer - one or more </a:t>
            </a:r>
            <a:r>
              <a:rPr lang="en-US" b="1" i="1" dirty="0"/>
              <a:t>hidden layers </a:t>
            </a:r>
            <a:r>
              <a:rPr lang="en-US" dirty="0"/>
              <a:t>of units in between input and output.</a:t>
            </a:r>
          </a:p>
        </p:txBody>
      </p:sp>
    </p:spTree>
    <p:extLst>
      <p:ext uri="{BB962C8B-B14F-4D97-AF65-F5344CB8AC3E}">
        <p14:creationId xmlns:p14="http://schemas.microsoft.com/office/powerpoint/2010/main" val="171006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01320"/>
            <a:ext cx="7886700" cy="4899706"/>
          </a:xfrm>
        </p:spPr>
        <p:txBody>
          <a:bodyPr/>
          <a:lstStyle/>
          <a:p>
            <a:r>
              <a:rPr lang="en-US" dirty="0"/>
              <a:t>One input layer (which is just </a:t>
            </a:r>
            <a:br>
              <a:rPr lang="en-US" dirty="0"/>
            </a:br>
            <a:r>
              <a:rPr lang="en-US" dirty="0"/>
              <a:t>the raw inputs).</a:t>
            </a:r>
          </a:p>
          <a:p>
            <a:r>
              <a:rPr lang="en-US" dirty="0"/>
              <a:t>One output layer (of</a:t>
            </a:r>
            <a:br>
              <a:rPr lang="en-US" dirty="0"/>
            </a:br>
            <a:r>
              <a:rPr lang="en-US" dirty="0"/>
              <a:t>perceptron units).</a:t>
            </a:r>
          </a:p>
          <a:p>
            <a:r>
              <a:rPr lang="en-US" dirty="0"/>
              <a:t>Example.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705" y="1095829"/>
            <a:ext cx="3669632" cy="252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3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01320"/>
            <a:ext cx="7886700" cy="4899706"/>
          </a:xfrm>
        </p:spPr>
        <p:txBody>
          <a:bodyPr/>
          <a:lstStyle/>
          <a:p>
            <a:r>
              <a:rPr lang="en-US" dirty="0"/>
              <a:t>One input layer (which is just </a:t>
            </a:r>
            <a:br>
              <a:rPr lang="en-US" dirty="0"/>
            </a:br>
            <a:r>
              <a:rPr lang="en-US" dirty="0"/>
              <a:t>the raw inputs).</a:t>
            </a:r>
          </a:p>
          <a:p>
            <a:r>
              <a:rPr lang="en-US" dirty="0"/>
              <a:t>One output layer (of</a:t>
            </a:r>
            <a:br>
              <a:rPr lang="en-US" dirty="0"/>
            </a:br>
            <a:r>
              <a:rPr lang="en-US" dirty="0"/>
              <a:t>perceptron units).</a:t>
            </a:r>
          </a:p>
          <a:p>
            <a:r>
              <a:rPr lang="en-US" dirty="0"/>
              <a:t>Let's design a network</a:t>
            </a:r>
            <a:br>
              <a:rPr lang="en-US" dirty="0"/>
            </a:br>
            <a:r>
              <a:rPr lang="en-US" dirty="0"/>
              <a:t>to add two bits together.</a:t>
            </a:r>
          </a:p>
          <a:p>
            <a:r>
              <a:rPr lang="en-US" dirty="0"/>
              <a:t>Needs two inputs (x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), </a:t>
            </a:r>
            <a:br>
              <a:rPr lang="en-US" dirty="0"/>
            </a:br>
            <a:r>
              <a:rPr lang="en-US" dirty="0"/>
              <a:t>and two outputs (y</a:t>
            </a:r>
            <a:r>
              <a:rPr lang="en-US" baseline="-25000" dirty="0"/>
              <a:t>3</a:t>
            </a:r>
            <a:r>
              <a:rPr lang="en-US" dirty="0"/>
              <a:t>, y</a:t>
            </a:r>
            <a:r>
              <a:rPr lang="en-US" baseline="-25000" dirty="0"/>
              <a:t>4</a:t>
            </a:r>
            <a:r>
              <a:rPr lang="en-US" dirty="0"/>
              <a:t>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1705" y="1095829"/>
            <a:ext cx="3669632" cy="25228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8510" y="3824192"/>
            <a:ext cx="3056021" cy="285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54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is an algorithm to change the weights of a single-layer network to make the network learn any function...</a:t>
            </a:r>
          </a:p>
          <a:p>
            <a:pPr lvl="0"/>
            <a:r>
              <a:rPr lang="en-US" dirty="0"/>
              <a:t>Initialize starting weights randomly</a:t>
            </a:r>
          </a:p>
          <a:p>
            <a:pPr lvl="0"/>
            <a:r>
              <a:rPr lang="en-US" dirty="0"/>
              <a:t>Do until you want to stop (</a:t>
            </a:r>
            <a:r>
              <a:rPr lang="en-US" i="1" dirty="0"/>
              <a:t>typically when accuracy is good enough or weights stop changing</a:t>
            </a:r>
            <a:r>
              <a:rPr lang="en-US" dirty="0"/>
              <a:t>):</a:t>
            </a:r>
          </a:p>
          <a:p>
            <a:pPr lvl="1"/>
            <a:r>
              <a:rPr lang="en-US" dirty="0"/>
              <a:t>for each training example (x, y):</a:t>
            </a:r>
          </a:p>
          <a:p>
            <a:pPr lvl="2"/>
            <a:r>
              <a:rPr lang="en-US" dirty="0"/>
              <a:t>use NN to get prediction of h(x)</a:t>
            </a:r>
          </a:p>
          <a:p>
            <a:pPr lvl="2"/>
            <a:r>
              <a:rPr lang="en-US" dirty="0"/>
              <a:t>if h(x) differs from y, update all weights:</a:t>
            </a:r>
          </a:p>
          <a:p>
            <a:pPr lvl="2"/>
            <a:r>
              <a:rPr lang="en-US" dirty="0"/>
              <a:t>w[</a:t>
            </a:r>
            <a:r>
              <a:rPr lang="en-US" dirty="0" err="1"/>
              <a:t>i</a:t>
            </a:r>
            <a:r>
              <a:rPr lang="en-US" dirty="0"/>
              <a:t>] = w[</a:t>
            </a:r>
            <a:r>
              <a:rPr lang="en-US" dirty="0" err="1"/>
              <a:t>i</a:t>
            </a:r>
            <a:r>
              <a:rPr lang="en-US" dirty="0"/>
              <a:t>] + (y – h(x)) * x[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compute accuracy over entire training data = (# predicted correctly)/(# of training examples)</a:t>
            </a:r>
          </a:p>
        </p:txBody>
      </p:sp>
    </p:spTree>
    <p:extLst>
      <p:ext uri="{BB962C8B-B14F-4D97-AF65-F5344CB8AC3E}">
        <p14:creationId xmlns:p14="http://schemas.microsoft.com/office/powerpoint/2010/main" val="1810212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Single 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an algorithm to change the weights of a single-layer network to make the network learn any function...</a:t>
            </a:r>
          </a:p>
          <a:p>
            <a:r>
              <a:rPr lang="en-US" dirty="0"/>
              <a:t>as long as it is linearly-separable!</a:t>
            </a:r>
          </a:p>
        </p:txBody>
      </p:sp>
    </p:spTree>
    <p:extLst>
      <p:ext uri="{BB962C8B-B14F-4D97-AF65-F5344CB8AC3E}">
        <p14:creationId xmlns:p14="http://schemas.microsoft.com/office/powerpoint/2010/main" val="715029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McCullough, Pitts, and Rosenblatt were all aware of the linear </a:t>
            </a:r>
            <a:r>
              <a:rPr lang="en-US" dirty="0" err="1"/>
              <a:t>separability</a:t>
            </a:r>
            <a:r>
              <a:rPr lang="en-US" dirty="0"/>
              <a:t> problem.</a:t>
            </a:r>
          </a:p>
          <a:p>
            <a:r>
              <a:rPr lang="en-US" dirty="0"/>
              <a:t>If we add another layer of units between the input and output layers, we can learn any function!</a:t>
            </a:r>
          </a:p>
          <a:p>
            <a:r>
              <a:rPr lang="en-US" dirty="0"/>
              <a:t>http://</a:t>
            </a:r>
            <a:r>
              <a:rPr lang="en-US" dirty="0" err="1"/>
              <a:t>playground.tensorflow.org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71635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79" y="2033814"/>
            <a:ext cx="4551420" cy="3181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4721" y="1813574"/>
            <a:ext cx="4866508" cy="3401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64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 feed forward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is done through the backpropagation algorithm (</a:t>
            </a:r>
            <a:r>
              <a:rPr lang="en-US" i="1" dirty="0" err="1"/>
              <a:t>backprop</a:t>
            </a:r>
            <a:r>
              <a:rPr lang="en-US" dirty="0"/>
              <a:t>).</a:t>
            </a:r>
          </a:p>
          <a:p>
            <a:r>
              <a:rPr lang="en-US" dirty="0"/>
              <a:t>Derived through calculus (we will skip).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446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 perceptron learning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/>
          <a:lstStyle/>
          <a:p>
            <a:pPr lvl="0"/>
            <a:r>
              <a:rPr lang="en-US" dirty="0"/>
              <a:t>Initialize starting weights randomly</a:t>
            </a:r>
          </a:p>
          <a:p>
            <a:pPr lvl="0"/>
            <a:r>
              <a:rPr lang="en-US" dirty="0"/>
              <a:t>Do until you want to stop (</a:t>
            </a:r>
            <a:r>
              <a:rPr lang="en-US" i="1" dirty="0"/>
              <a:t>typically when accuracy is good enough or weights stop changing</a:t>
            </a:r>
            <a:r>
              <a:rPr lang="en-US" dirty="0"/>
              <a:t>):</a:t>
            </a:r>
          </a:p>
          <a:p>
            <a:pPr lvl="1"/>
            <a:r>
              <a:rPr lang="en-US" dirty="0"/>
              <a:t>for each training example (x, y):</a:t>
            </a:r>
          </a:p>
          <a:p>
            <a:pPr lvl="2"/>
            <a:r>
              <a:rPr lang="en-US" dirty="0"/>
              <a:t>use NN to get prediction of h(x)</a:t>
            </a:r>
          </a:p>
          <a:p>
            <a:pPr lvl="2"/>
            <a:r>
              <a:rPr lang="en-US" dirty="0"/>
              <a:t>if h(x) differs from y, update all weights:</a:t>
            </a:r>
          </a:p>
          <a:p>
            <a:pPr lvl="2"/>
            <a:r>
              <a:rPr lang="en-US" dirty="0"/>
              <a:t>w[</a:t>
            </a:r>
            <a:r>
              <a:rPr lang="en-US" dirty="0" err="1"/>
              <a:t>i</a:t>
            </a:r>
            <a:r>
              <a:rPr lang="en-US" dirty="0"/>
              <a:t>] = w[</a:t>
            </a:r>
            <a:r>
              <a:rPr lang="en-US" dirty="0" err="1"/>
              <a:t>i</a:t>
            </a:r>
            <a:r>
              <a:rPr lang="en-US" dirty="0"/>
              <a:t>] + (y – h(x)) * x[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compute accuracy over entire training data = (# predicted correctly)/(# of training examples)</a:t>
            </a:r>
          </a:p>
        </p:txBody>
      </p:sp>
    </p:spTree>
    <p:extLst>
      <p:ext uri="{BB962C8B-B14F-4D97-AF65-F5344CB8AC3E}">
        <p14:creationId xmlns:p14="http://schemas.microsoft.com/office/powerpoint/2010/main" val="1455986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Review: Machine learning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Three forms:</a:t>
            </a:r>
          </a:p>
          <a:p>
            <a:r>
              <a:rPr lang="en-US" dirty="0"/>
              <a:t>Supervised learning</a:t>
            </a:r>
          </a:p>
          <a:p>
            <a:pPr lvl="1"/>
            <a:r>
              <a:rPr lang="en-US" dirty="0"/>
              <a:t>The agent is given some input-output pairs and it learns a function that maps the input to the output.</a:t>
            </a:r>
          </a:p>
          <a:p>
            <a:pPr lvl="1"/>
            <a:r>
              <a:rPr lang="en-US" dirty="0"/>
              <a:t>Example: training a naïve Bayes classifier.</a:t>
            </a:r>
          </a:p>
          <a:p>
            <a:r>
              <a:rPr lang="en-US" dirty="0"/>
              <a:t>Unsupervised learning</a:t>
            </a:r>
          </a:p>
          <a:p>
            <a:pPr lvl="1"/>
            <a:r>
              <a:rPr lang="en-US" dirty="0"/>
              <a:t>The agent learns patterns in the input even though no explicit output or feedback is given.</a:t>
            </a:r>
          </a:p>
          <a:p>
            <a:pPr lvl="1"/>
            <a:r>
              <a:rPr lang="en-US" dirty="0"/>
              <a:t>Example: clustering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The agent is given feedback (rewards) during the steps of a task and the agent learns a function from states to predicted rewards. </a:t>
            </a:r>
          </a:p>
        </p:txBody>
      </p:sp>
    </p:spTree>
    <p:extLst>
      <p:ext uri="{BB962C8B-B14F-4D97-AF65-F5344CB8AC3E}">
        <p14:creationId xmlns:p14="http://schemas.microsoft.com/office/powerpoint/2010/main" val="131233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perceptron learning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>
            <a:normAutofit/>
          </a:bodyPr>
          <a:lstStyle/>
          <a:p>
            <a:r>
              <a:rPr lang="en-US" dirty="0"/>
              <a:t>In the perceptron learning algorithm, where did the update equation come from?</a:t>
            </a:r>
          </a:p>
          <a:p>
            <a:r>
              <a:rPr lang="en-US" dirty="0"/>
              <a:t>w[</a:t>
            </a:r>
            <a:r>
              <a:rPr lang="en-US" dirty="0" err="1"/>
              <a:t>i</a:t>
            </a:r>
            <a:r>
              <a:rPr lang="en-US" dirty="0"/>
              <a:t>] = w[</a:t>
            </a:r>
            <a:r>
              <a:rPr lang="en-US" dirty="0" err="1"/>
              <a:t>i</a:t>
            </a:r>
            <a:r>
              <a:rPr lang="en-US" dirty="0"/>
              <a:t>] + (y – h(x)) * x[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r>
              <a:rPr lang="en-US" dirty="0"/>
              <a:t>Recall h(x) = w[0] * x[0] + w[1] * x[1] + ...</a:t>
            </a:r>
          </a:p>
          <a:p>
            <a:pPr lvl="0"/>
            <a:r>
              <a:rPr lang="en-US" dirty="0"/>
              <a:t>If y = 1, but h(x) = 0, then h(x) is too small.</a:t>
            </a:r>
          </a:p>
          <a:p>
            <a:pPr lvl="1"/>
            <a:r>
              <a:rPr lang="en-US" dirty="0"/>
              <a:t>How do we increase h(x)?</a:t>
            </a:r>
          </a:p>
          <a:p>
            <a:pPr lvl="1"/>
            <a:r>
              <a:rPr lang="en-US" dirty="0"/>
              <a:t>Increase the weights w[0], w[1], ...</a:t>
            </a:r>
          </a:p>
          <a:p>
            <a:pPr lvl="1"/>
            <a:r>
              <a:rPr lang="en-US" dirty="0"/>
              <a:t>By how much?</a:t>
            </a:r>
          </a:p>
          <a:p>
            <a:pPr lvl="1"/>
            <a:r>
              <a:rPr lang="en-US" dirty="0"/>
              <a:t>Proportionally to their corresponding input x[</a:t>
            </a:r>
            <a:r>
              <a:rPr lang="en-US" dirty="0" err="1"/>
              <a:t>i</a:t>
            </a:r>
            <a:r>
              <a:rPr lang="en-US" dirty="0"/>
              <a:t>] value.</a:t>
            </a:r>
          </a:p>
        </p:txBody>
      </p:sp>
    </p:spTree>
    <p:extLst>
      <p:ext uri="{BB962C8B-B14F-4D97-AF65-F5344CB8AC3E}">
        <p14:creationId xmlns:p14="http://schemas.microsoft.com/office/powerpoint/2010/main" val="1168266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perceptron learning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>
            <a:normAutofit/>
          </a:bodyPr>
          <a:lstStyle/>
          <a:p>
            <a:r>
              <a:rPr lang="en-US" dirty="0"/>
              <a:t>Learning with a hard threshold function is rather erratic because of the binary nature of its output.</a:t>
            </a:r>
          </a:p>
          <a:p>
            <a:pPr lvl="1"/>
            <a:r>
              <a:rPr lang="en-US" dirty="0"/>
              <a:t>Threshold function is not differentiable (so what?)</a:t>
            </a:r>
          </a:p>
          <a:p>
            <a:pPr lvl="1"/>
            <a:r>
              <a:rPr lang="en-US" dirty="0"/>
              <a:t>Always outputs 0 or 1; doesn't give us gradations of predictions.</a:t>
            </a:r>
          </a:p>
          <a:p>
            <a:r>
              <a:rPr lang="en-US" dirty="0"/>
              <a:t>Let's switch to the logistic/sigmoid function as our activation function.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3936" y="3837108"/>
            <a:ext cx="2047373" cy="23398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0005" y="3837108"/>
            <a:ext cx="2047374" cy="233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36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perceptron learning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>
            <a:normAutofit/>
          </a:bodyPr>
          <a:lstStyle/>
          <a:p>
            <a:r>
              <a:rPr lang="en-US" dirty="0"/>
              <a:t>How does the update equation change when our activation function is the logistic function rather than a hard threshold?</a:t>
            </a:r>
          </a:p>
          <a:p>
            <a:r>
              <a:rPr lang="en-US" dirty="0"/>
              <a:t>Let's look at what errors look like under the hard threshold function vs the logistic function.</a:t>
            </a:r>
          </a:p>
        </p:txBody>
      </p:sp>
    </p:spTree>
    <p:extLst>
      <p:ext uri="{BB962C8B-B14F-4D97-AF65-F5344CB8AC3E}">
        <p14:creationId xmlns:p14="http://schemas.microsoft.com/office/powerpoint/2010/main" val="78970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descent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53801"/>
            <a:ext cx="7652940" cy="4884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4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perceptron learning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4899706"/>
          </a:xfrm>
        </p:spPr>
        <p:txBody>
          <a:bodyPr/>
          <a:lstStyle/>
          <a:p>
            <a:pPr lvl="0"/>
            <a:r>
              <a:rPr lang="en-US" dirty="0"/>
              <a:t>Assuming a NN doesn't classify everything correctly, how do we measure how good or bad it is doing?</a:t>
            </a:r>
          </a:p>
          <a:p>
            <a:pPr lvl="0"/>
            <a:r>
              <a:rPr lang="en-US" dirty="0"/>
              <a:t>Error functions:</a:t>
            </a:r>
          </a:p>
          <a:p>
            <a:pPr lvl="1"/>
            <a:r>
              <a:rPr lang="en-US" dirty="0"/>
              <a:t>L1-norm loss: measure |y </a:t>
            </a:r>
            <a:r>
              <a:rPr lang="mr-IN" dirty="0"/>
              <a:t>–</a:t>
            </a:r>
            <a:r>
              <a:rPr lang="en-US" dirty="0"/>
              <a:t> h(x)|</a:t>
            </a:r>
          </a:p>
          <a:p>
            <a:pPr lvl="1"/>
            <a:r>
              <a:rPr lang="en-US" dirty="0"/>
              <a:t>L2-norm loss: measure (y </a:t>
            </a:r>
            <a:r>
              <a:rPr lang="mr-IN" dirty="0"/>
              <a:t>–</a:t>
            </a:r>
            <a:r>
              <a:rPr lang="en-US" dirty="0"/>
              <a:t> h(x))</a:t>
            </a:r>
            <a:r>
              <a:rPr lang="en-US" baseline="30000" dirty="0"/>
              <a:t>2</a:t>
            </a:r>
          </a:p>
          <a:p>
            <a:pPr lvl="1"/>
            <a:r>
              <a:rPr lang="en-US" dirty="0"/>
              <a:t>Clearly both loss functions penalize big differences more than small differences, but L1 penalizes proportionally, and L2 penalizes more harshly than L1</a:t>
            </a:r>
          </a:p>
        </p:txBody>
      </p:sp>
    </p:spTree>
    <p:extLst>
      <p:ext uri="{BB962C8B-B14F-4D97-AF65-F5344CB8AC3E}">
        <p14:creationId xmlns:p14="http://schemas.microsoft.com/office/powerpoint/2010/main" val="19111850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Backpropagation algorithm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10" y="0"/>
            <a:ext cx="771257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642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highlights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569" y="1312753"/>
            <a:ext cx="8536240" cy="405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606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Backprop</a:t>
            </a:r>
            <a:r>
              <a:rPr lang="en-US" dirty="0"/>
              <a:t> highlights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606" y="1294645"/>
            <a:ext cx="8868788" cy="353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058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w[</a:t>
            </a:r>
            <a:r>
              <a:rPr lang="en-US" dirty="0" err="1"/>
              <a:t>i</a:t>
            </a:r>
            <a:r>
              <a:rPr lang="en-US" dirty="0"/>
              <a:t>] = w[</a:t>
            </a:r>
            <a:r>
              <a:rPr lang="en-US" dirty="0" err="1"/>
              <a:t>i</a:t>
            </a:r>
            <a:r>
              <a:rPr lang="en-US" dirty="0"/>
              <a:t>] + (y – h(x)) * x[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951" y="1876708"/>
            <a:ext cx="4838700" cy="53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951" y="2591536"/>
            <a:ext cx="4775200" cy="5969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951" y="3369864"/>
            <a:ext cx="52832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248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1943 </a:t>
            </a:r>
            <a:r>
              <a:rPr lang="mr-IN" dirty="0"/>
              <a:t>–</a:t>
            </a:r>
            <a:r>
              <a:rPr lang="en-US" dirty="0"/>
              <a:t> McCullough-Pitts neuron (can't be trained)</a:t>
            </a:r>
          </a:p>
          <a:p>
            <a:r>
              <a:rPr lang="en-US" dirty="0"/>
              <a:t>1958 </a:t>
            </a:r>
            <a:r>
              <a:rPr lang="mr-IN" dirty="0"/>
              <a:t>–</a:t>
            </a:r>
            <a:r>
              <a:rPr lang="en-US" dirty="0"/>
              <a:t> Rosenblatt's perceptron (can be trained)</a:t>
            </a:r>
          </a:p>
          <a:p>
            <a:r>
              <a:rPr lang="en-US" dirty="0"/>
              <a:t>1969 </a:t>
            </a:r>
            <a:r>
              <a:rPr lang="mr-IN" dirty="0"/>
              <a:t>–</a:t>
            </a:r>
            <a:r>
              <a:rPr lang="en-US" dirty="0"/>
              <a:t> Minsky and </a:t>
            </a:r>
            <a:r>
              <a:rPr lang="en-US" dirty="0" err="1"/>
              <a:t>Papert</a:t>
            </a:r>
            <a:r>
              <a:rPr lang="en-US" dirty="0"/>
              <a:t> publish </a:t>
            </a:r>
            <a:r>
              <a:rPr lang="en-US" i="1" dirty="0" err="1"/>
              <a:t>Perceptrons</a:t>
            </a:r>
            <a:r>
              <a:rPr lang="en-US" dirty="0"/>
              <a:t>, which explains the limits of single-layer NNs.</a:t>
            </a:r>
          </a:p>
          <a:p>
            <a:pPr lvl="1"/>
            <a:r>
              <a:rPr lang="en-US" dirty="0"/>
              <a:t>Ushers in first "AI Winter"</a:t>
            </a:r>
          </a:p>
          <a:p>
            <a:r>
              <a:rPr lang="en-US" dirty="0"/>
              <a:t>1982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Backprop</a:t>
            </a:r>
            <a:r>
              <a:rPr lang="en-US" dirty="0"/>
              <a:t> algorithm for NNs is published.</a:t>
            </a:r>
          </a:p>
          <a:p>
            <a:pPr lvl="1"/>
            <a:r>
              <a:rPr lang="en-US" dirty="0"/>
              <a:t>Was known in the 60s!  AI Winter eliminated a lot of AI funding and people were discouraged from working on AI projects.</a:t>
            </a:r>
          </a:p>
          <a:p>
            <a:r>
              <a:rPr lang="en-US" dirty="0"/>
              <a:t>1980s </a:t>
            </a:r>
            <a:r>
              <a:rPr lang="mr-IN" dirty="0"/>
              <a:t>–</a:t>
            </a:r>
            <a:r>
              <a:rPr lang="en-US" dirty="0"/>
              <a:t> NNs rise again!</a:t>
            </a:r>
          </a:p>
          <a:p>
            <a:r>
              <a:rPr lang="en-US" dirty="0"/>
              <a:t>1989 </a:t>
            </a:r>
            <a:r>
              <a:rPr lang="mr-IN" dirty="0"/>
              <a:t>–</a:t>
            </a:r>
            <a:r>
              <a:rPr lang="en-US" dirty="0"/>
              <a:t> NNs are "universal </a:t>
            </a:r>
            <a:r>
              <a:rPr lang="en-US" dirty="0" err="1"/>
              <a:t>approximators</a:t>
            </a:r>
            <a:r>
              <a:rPr lang="en-US" dirty="0"/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423660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277257"/>
            <a:ext cx="7886700" cy="520305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Given a </a:t>
            </a:r>
            <a:r>
              <a:rPr lang="en-US" b="1" i="1" dirty="0"/>
              <a:t>training set </a:t>
            </a:r>
            <a:r>
              <a:rPr lang="en-US" dirty="0"/>
              <a:t>of </a:t>
            </a:r>
            <a:r>
              <a:rPr lang="en-US" i="1" dirty="0"/>
              <a:t>N</a:t>
            </a:r>
            <a:r>
              <a:rPr lang="en-US" dirty="0"/>
              <a:t> example input-output pairs:</a:t>
            </a:r>
          </a:p>
          <a:p>
            <a:pPr lvl="1"/>
            <a:r>
              <a:rPr lang="en-US" dirty="0"/>
              <a:t>(x</a:t>
            </a:r>
            <a:r>
              <a:rPr lang="en-US" baseline="-25000" dirty="0"/>
              <a:t>1</a:t>
            </a:r>
            <a:r>
              <a:rPr lang="en-US" dirty="0"/>
              <a:t>, y</a:t>
            </a:r>
            <a:r>
              <a:rPr lang="en-US" baseline="-25000" dirty="0"/>
              <a:t>1</a:t>
            </a:r>
            <a:r>
              <a:rPr lang="en-US" dirty="0"/>
              <a:t>), (x</a:t>
            </a:r>
            <a:r>
              <a:rPr lang="en-US" baseline="-25000" dirty="0"/>
              <a:t>2</a:t>
            </a:r>
            <a:r>
              <a:rPr lang="en-US" dirty="0"/>
              <a:t>, y</a:t>
            </a:r>
            <a:r>
              <a:rPr lang="en-US" baseline="-25000" dirty="0"/>
              <a:t>2</a:t>
            </a:r>
            <a:r>
              <a:rPr lang="en-US" dirty="0"/>
              <a:t>), ..., (</a:t>
            </a:r>
            <a:r>
              <a:rPr lang="en-US" dirty="0" err="1"/>
              <a:t>x</a:t>
            </a:r>
            <a:r>
              <a:rPr lang="en-US" baseline="-25000" dirty="0" err="1"/>
              <a:t>N</a:t>
            </a:r>
            <a:r>
              <a:rPr lang="en-US" dirty="0"/>
              <a:t>, </a:t>
            </a:r>
            <a:r>
              <a:rPr lang="en-US" dirty="0" err="1"/>
              <a:t>y</a:t>
            </a:r>
            <a:r>
              <a:rPr lang="en-US" baseline="-25000" dirty="0" err="1"/>
              <a:t>N</a:t>
            </a:r>
            <a:r>
              <a:rPr lang="en-US" dirty="0"/>
              <a:t>)</a:t>
            </a:r>
          </a:p>
          <a:p>
            <a:r>
              <a:rPr lang="en-US" dirty="0"/>
              <a:t>Each y is generated by an unknown function y = f(x).</a:t>
            </a:r>
          </a:p>
          <a:p>
            <a:r>
              <a:rPr lang="en-US" dirty="0"/>
              <a:t>Goal: discover a function h that approximates the true function f.</a:t>
            </a:r>
          </a:p>
          <a:p>
            <a:r>
              <a:rPr lang="en-US" dirty="0"/>
              <a:t>h is called a </a:t>
            </a:r>
            <a:r>
              <a:rPr lang="en-US" b="1" i="1" dirty="0"/>
              <a:t>hypothesis</a:t>
            </a:r>
            <a:r>
              <a:rPr lang="en-US" dirty="0"/>
              <a:t>.</a:t>
            </a:r>
          </a:p>
          <a:p>
            <a:r>
              <a:rPr lang="en-US" dirty="0"/>
              <a:t>Machine learning algorithms conduct searches for the "best" f.</a:t>
            </a:r>
          </a:p>
          <a:p>
            <a:r>
              <a:rPr lang="en-US" dirty="0"/>
              <a:t>We can measure the accuracy of a hypothesis on a </a:t>
            </a:r>
            <a:r>
              <a:rPr lang="en-US" b="1" i="1" dirty="0"/>
              <a:t>test set</a:t>
            </a:r>
            <a:r>
              <a:rPr lang="en-US" dirty="0"/>
              <a:t> of examples that are distinct from the training set.</a:t>
            </a:r>
          </a:p>
          <a:p>
            <a:r>
              <a:rPr lang="en-US" dirty="0"/>
              <a:t>A hypothesis </a:t>
            </a:r>
            <a:r>
              <a:rPr lang="en-US" b="1" i="1" dirty="0"/>
              <a:t>generalizes well </a:t>
            </a:r>
            <a:r>
              <a:rPr lang="en-US" dirty="0"/>
              <a:t>if it correctly predicts examples from the test set (even though it has never seen them before).</a:t>
            </a:r>
          </a:p>
        </p:txBody>
      </p:sp>
    </p:spTree>
    <p:extLst>
      <p:ext uri="{BB962C8B-B14F-4D97-AF65-F5344CB8AC3E}">
        <p14:creationId xmlns:p14="http://schemas.microsoft.com/office/powerpoint/2010/main" val="1639427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1989 </a:t>
            </a:r>
            <a:r>
              <a:rPr lang="mr-IN" dirty="0"/>
              <a:t>–</a:t>
            </a:r>
            <a:r>
              <a:rPr lang="en-US" dirty="0"/>
              <a:t> Convolutional NN used to do handwritten digit recognition for ZIP codes.  (Yann </a:t>
            </a:r>
            <a:r>
              <a:rPr lang="en-US" dirty="0" err="1"/>
              <a:t>LeCun</a:t>
            </a:r>
            <a:r>
              <a:rPr lang="en-US" dirty="0"/>
              <a:t>)</a:t>
            </a:r>
          </a:p>
          <a:p>
            <a:r>
              <a:rPr lang="en-US" dirty="0"/>
              <a:t>1990s </a:t>
            </a:r>
            <a:r>
              <a:rPr lang="mr-IN" dirty="0"/>
              <a:t>–</a:t>
            </a:r>
            <a:r>
              <a:rPr lang="en-US" dirty="0"/>
              <a:t> NNs start to be seen as "painfully slow."  Takes a long time to train them.  At the same time, people start making more and more modifications to make NNs predict things better </a:t>
            </a:r>
            <a:r>
              <a:rPr lang="mr-IN" dirty="0"/>
              <a:t>–</a:t>
            </a:r>
            <a:r>
              <a:rPr lang="en-US" dirty="0"/>
              <a:t> adding more layers, making them recurrent etc.</a:t>
            </a:r>
          </a:p>
          <a:p>
            <a:r>
              <a:rPr lang="en-US" dirty="0"/>
              <a:t>Mid 90s </a:t>
            </a:r>
            <a:r>
              <a:rPr lang="mr-IN" dirty="0"/>
              <a:t>–</a:t>
            </a:r>
            <a:r>
              <a:rPr lang="en-US" dirty="0"/>
              <a:t> 2</a:t>
            </a:r>
            <a:r>
              <a:rPr lang="en-US" baseline="30000" dirty="0"/>
              <a:t>nd</a:t>
            </a:r>
            <a:r>
              <a:rPr lang="en-US" dirty="0"/>
              <a:t> AI Winter occurs when everything breaks down and the community loses faith in NNs (too slow, too hard to train with </a:t>
            </a:r>
            <a:r>
              <a:rPr lang="en-US" dirty="0" err="1"/>
              <a:t>backprop</a:t>
            </a:r>
            <a:r>
              <a:rPr lang="en-US" dirty="0"/>
              <a:t>, don't work well, nobody understands them anyway).</a:t>
            </a:r>
          </a:p>
          <a:p>
            <a:pPr lvl="1"/>
            <a:r>
              <a:rPr lang="en-US" dirty="0"/>
              <a:t>Move to other models, especially probabilistic.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016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Winter continues through early 2000s, though some people continue working on NNs.</a:t>
            </a:r>
          </a:p>
          <a:p>
            <a:r>
              <a:rPr lang="en-US" dirty="0"/>
              <a:t>2006 paper: "A fast learning algorithm for deep belief nets"</a:t>
            </a:r>
          </a:p>
          <a:p>
            <a:pPr lvl="1"/>
            <a:r>
              <a:rPr lang="en-US" dirty="0"/>
              <a:t>Key idea </a:t>
            </a:r>
            <a:r>
              <a:rPr lang="mr-IN" dirty="0"/>
              <a:t>–</a:t>
            </a:r>
            <a:r>
              <a:rPr lang="en-US" dirty="0"/>
              <a:t> don't initialize weights randomly.  Start off with a round of unsupervised learning to find reasonable initial values for the weights, then finish with regular supervised learning.</a:t>
            </a:r>
          </a:p>
          <a:p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key idea </a:t>
            </a:r>
            <a:r>
              <a:rPr lang="mr-IN" dirty="0"/>
              <a:t>–</a:t>
            </a:r>
            <a:r>
              <a:rPr lang="en-US" dirty="0"/>
              <a:t> pure computational power of GPUs.</a:t>
            </a:r>
          </a:p>
          <a:p>
            <a:pPr lvl="1"/>
            <a:r>
              <a:rPr lang="en-US" dirty="0"/>
              <a:t>Massively parallel!  70x faster than training on CPUs.</a:t>
            </a:r>
          </a:p>
          <a:p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key idea </a:t>
            </a:r>
            <a:r>
              <a:rPr lang="mr-IN" dirty="0"/>
              <a:t>–</a:t>
            </a:r>
            <a:r>
              <a:rPr lang="en-US" dirty="0"/>
              <a:t> huge data sets.</a:t>
            </a:r>
          </a:p>
        </p:txBody>
      </p:sp>
    </p:spTree>
    <p:extLst>
      <p:ext uri="{BB962C8B-B14F-4D97-AF65-F5344CB8AC3E}">
        <p14:creationId xmlns:p14="http://schemas.microsoft.com/office/powerpoint/2010/main" val="179244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2010 </a:t>
            </a:r>
            <a:r>
              <a:rPr lang="mr-IN" dirty="0"/>
              <a:t>–</a:t>
            </a:r>
            <a:r>
              <a:rPr lang="en-US" dirty="0"/>
              <a:t> Turns out the </a:t>
            </a:r>
            <a:br>
              <a:rPr lang="en-US" dirty="0"/>
            </a:br>
            <a:r>
              <a:rPr lang="en-US" dirty="0"/>
              <a:t>activation function </a:t>
            </a:r>
            <a:br>
              <a:rPr lang="en-US" dirty="0"/>
            </a:br>
            <a:r>
              <a:rPr lang="en-US" dirty="0"/>
              <a:t>used makes a huge </a:t>
            </a:r>
            <a:br>
              <a:rPr lang="en-US" dirty="0"/>
            </a:br>
            <a:r>
              <a:rPr lang="en-US" dirty="0"/>
              <a:t>difference on training </a:t>
            </a:r>
            <a:br>
              <a:rPr lang="en-US" dirty="0"/>
            </a:br>
            <a:r>
              <a:rPr lang="en-US" dirty="0"/>
              <a:t>time and performance.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3234" y="0"/>
            <a:ext cx="5095087" cy="475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9090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labeled datasets were thousands of times too small.</a:t>
            </a:r>
          </a:p>
          <a:p>
            <a:r>
              <a:rPr lang="en-US" dirty="0"/>
              <a:t>Our computers were millions of times too slow.</a:t>
            </a:r>
          </a:p>
          <a:p>
            <a:r>
              <a:rPr lang="en-US" dirty="0"/>
              <a:t>We initialized the weights in a stupid way.</a:t>
            </a:r>
          </a:p>
          <a:p>
            <a:r>
              <a:rPr lang="en-US" dirty="0"/>
              <a:t>We used the wrong type of non-linearity.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7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86" y="1530626"/>
            <a:ext cx="8549044" cy="231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665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Poor generalization is sometimes caused by overfitting: our hypothesis has learned the training set very well, but it has poor accuracy on the test set.</a:t>
            </a:r>
          </a:p>
          <a:p>
            <a:pPr lvl="1"/>
            <a:r>
              <a:rPr lang="en-US" dirty="0"/>
              <a:t>Analogous to "memorizing" the training set.</a:t>
            </a:r>
          </a:p>
          <a:p>
            <a:r>
              <a:rPr lang="en-US" dirty="0"/>
              <a:t>When the output y is one of a finite set of values (e.g., sunny/cloudy/rainy or true/false), the learning problem is called </a:t>
            </a:r>
            <a:r>
              <a:rPr lang="en-US" b="1" i="1" dirty="0"/>
              <a:t>classification</a:t>
            </a:r>
            <a:r>
              <a:rPr lang="en-US" dirty="0"/>
              <a:t>.</a:t>
            </a:r>
          </a:p>
          <a:p>
            <a:r>
              <a:rPr lang="en-US" dirty="0"/>
              <a:t>When the output is a number, the problem is called </a:t>
            </a:r>
            <a:r>
              <a:rPr lang="en-US" b="1" i="1" dirty="0"/>
              <a:t>regression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Yes, linear regression is a machine learning algorithm!</a:t>
            </a:r>
          </a:p>
        </p:txBody>
      </p:sp>
    </p:spTree>
    <p:extLst>
      <p:ext uri="{BB962C8B-B14F-4D97-AF65-F5344CB8AC3E}">
        <p14:creationId xmlns:p14="http://schemas.microsoft.com/office/powerpoint/2010/main" val="6101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McCullough-Pitts neuron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1943: Warren McCullough and Walter Pitts, two electrical engineers, develop the first model of an </a:t>
            </a:r>
            <a:r>
              <a:rPr lang="en-US" b="1" i="1" dirty="0"/>
              <a:t>artificial neuron</a:t>
            </a:r>
            <a:r>
              <a:rPr lang="en-US" dirty="0"/>
              <a:t>, called threshold logical units.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79" y="2670008"/>
            <a:ext cx="7768571" cy="350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06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Perceptron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1958: Frank Rosenblatt refined the McCullough-Pitts neuron into the </a:t>
            </a:r>
            <a:r>
              <a:rPr lang="en-US" b="1" i="1" dirty="0"/>
              <a:t>perceptron</a:t>
            </a:r>
            <a:r>
              <a:rPr lang="en-US" dirty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524" y="2298032"/>
            <a:ext cx="8641370" cy="3489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529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83042"/>
            <a:ext cx="7886700" cy="349392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NNs are composed of nodes or units connected by directed links (a graph structure).</a:t>
            </a:r>
          </a:p>
          <a:p>
            <a:r>
              <a:rPr lang="en-US" dirty="0"/>
              <a:t>Each unit receives a collection of numeral inputs (a</a:t>
            </a:r>
            <a:r>
              <a:rPr lang="en-US" baseline="-25000" dirty="0"/>
              <a:t>0</a:t>
            </a:r>
            <a:r>
              <a:rPr lang="en-US" dirty="0"/>
              <a:t>, a</a:t>
            </a:r>
            <a:r>
              <a:rPr lang="en-US" baseline="-25000" dirty="0"/>
              <a:t>1</a:t>
            </a:r>
            <a:r>
              <a:rPr lang="en-US" dirty="0"/>
              <a:t>, ...) and produces a numeral output (</a:t>
            </a:r>
            <a:r>
              <a:rPr lang="en-US" dirty="0" err="1"/>
              <a:t>a</a:t>
            </a:r>
            <a:r>
              <a:rPr lang="en-US" baseline="-25000" dirty="0" err="1"/>
              <a:t>j</a:t>
            </a:r>
            <a:r>
              <a:rPr lang="en-US" dirty="0"/>
              <a:t>).</a:t>
            </a:r>
          </a:p>
          <a:p>
            <a:r>
              <a:rPr lang="en-US" dirty="0"/>
              <a:t>A link from unit </a:t>
            </a:r>
            <a:r>
              <a:rPr lang="en-US" i="1" dirty="0" err="1"/>
              <a:t>i</a:t>
            </a:r>
            <a:r>
              <a:rPr lang="en-US" dirty="0"/>
              <a:t> to unit </a:t>
            </a:r>
            <a:r>
              <a:rPr lang="en-US" i="1" dirty="0"/>
              <a:t>j</a:t>
            </a:r>
            <a:r>
              <a:rPr lang="en-US" dirty="0"/>
              <a:t> has a weight </a:t>
            </a:r>
            <a:r>
              <a:rPr lang="en-US" dirty="0" err="1"/>
              <a:t>w</a:t>
            </a:r>
            <a:r>
              <a:rPr lang="en-US" i="1" baseline="-25000" dirty="0" err="1"/>
              <a:t>ij</a:t>
            </a:r>
            <a:r>
              <a:rPr lang="en-US" dirty="0"/>
              <a:t> associated with it.</a:t>
            </a:r>
          </a:p>
          <a:p>
            <a:r>
              <a:rPr lang="en-US" dirty="0"/>
              <a:t>Each unit has a dummy input (a</a:t>
            </a:r>
            <a:r>
              <a:rPr lang="en-US" baseline="-25000" dirty="0"/>
              <a:t>0</a:t>
            </a:r>
            <a:r>
              <a:rPr lang="en-US" dirty="0"/>
              <a:t>) that is always set to 1.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401" y="0"/>
            <a:ext cx="6101359" cy="24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31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683042"/>
            <a:ext cx="7886700" cy="3493920"/>
          </a:xfrm>
        </p:spPr>
        <p:txBody>
          <a:bodyPr>
            <a:normAutofit/>
          </a:bodyPr>
          <a:lstStyle/>
          <a:p>
            <a:r>
              <a:rPr lang="en-US" dirty="0"/>
              <a:t>Each unit j first computes a weighted sum of its inputs: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endParaRPr lang="en-US" dirty="0"/>
          </a:p>
          <a:p>
            <a:r>
              <a:rPr lang="en-US" dirty="0"/>
              <a:t>Then it applies an activation function g to this sum to produce the output: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7401" y="0"/>
            <a:ext cx="6101359" cy="246356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0079" y="3227137"/>
            <a:ext cx="3193286" cy="12004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0215" y="5401511"/>
            <a:ext cx="21463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781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EFB9C46-A326-BF42-92F9-F24613B26610}" vid="{46889DD6-648C-F149-A3C7-0DF3AA5641C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pk-4by3</Template>
  <TotalTime>4563</TotalTime>
  <Words>1651</Words>
  <Application>Microsoft Macintosh PowerPoint</Application>
  <PresentationFormat>On-screen Show (4:3)</PresentationFormat>
  <Paragraphs>155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Abadi MT Condensed Extra Bold</vt:lpstr>
      <vt:lpstr>Arial</vt:lpstr>
      <vt:lpstr>Calibri</vt:lpstr>
      <vt:lpstr>Calibri Light</vt:lpstr>
      <vt:lpstr>Office Theme</vt:lpstr>
      <vt:lpstr>Neural Networks</vt:lpstr>
      <vt:lpstr>Review: Machine learning concepts</vt:lpstr>
      <vt:lpstr>Supervised learning</vt:lpstr>
      <vt:lpstr>Supervised learning</vt:lpstr>
      <vt:lpstr>Supervised learning</vt:lpstr>
      <vt:lpstr>McCullough-Pitts neuron</vt:lpstr>
      <vt:lpstr>Perceptron</vt:lpstr>
      <vt:lpstr>PowerPoint Presentation</vt:lpstr>
      <vt:lpstr>PowerPoint Presentation</vt:lpstr>
      <vt:lpstr>PowerPoint Presentation</vt:lpstr>
      <vt:lpstr>Neural networks</vt:lpstr>
      <vt:lpstr>Single layer feed forward networks</vt:lpstr>
      <vt:lpstr>Single layer feed forward networks</vt:lpstr>
      <vt:lpstr>Single layer feed forward networks</vt:lpstr>
      <vt:lpstr>Single layer feed forward networks</vt:lpstr>
      <vt:lpstr>Multi-layer feed forward networks</vt:lpstr>
      <vt:lpstr>Multi-layer feed forward networks</vt:lpstr>
      <vt:lpstr>Multi-layer feed forward networks</vt:lpstr>
      <vt:lpstr>Review perceptron learning</vt:lpstr>
      <vt:lpstr>Review perceptron learning</vt:lpstr>
      <vt:lpstr>Review perceptron learning</vt:lpstr>
      <vt:lpstr>Review perceptron learning</vt:lpstr>
      <vt:lpstr>Gradient descent</vt:lpstr>
      <vt:lpstr>Review perceptron learning</vt:lpstr>
      <vt:lpstr>Backpropagation algorithm</vt:lpstr>
      <vt:lpstr>Backprop highlights</vt:lpstr>
      <vt:lpstr>Backprop highlights</vt:lpstr>
      <vt:lpstr>Compare</vt:lpstr>
      <vt:lpstr>History</vt:lpstr>
      <vt:lpstr>History</vt:lpstr>
      <vt:lpstr>History</vt:lpstr>
      <vt:lpstr>History</vt:lpstr>
      <vt:lpstr>Lessons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Networks</dc:title>
  <dc:creator>Kirlin_Phillip</dc:creator>
  <cp:lastModifiedBy>Kirlin_Phillip</cp:lastModifiedBy>
  <cp:revision>35</cp:revision>
  <dcterms:created xsi:type="dcterms:W3CDTF">2017-04-11T15:57:15Z</dcterms:created>
  <dcterms:modified xsi:type="dcterms:W3CDTF">2018-11-16T16:32:32Z</dcterms:modified>
</cp:coreProperties>
</file>